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97" r:id="rId8"/>
    <p:sldId id="298" r:id="rId9"/>
    <p:sldId id="299" r:id="rId10"/>
    <p:sldId id="29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1CB92-6AF7-464B-BE96-818C83B02B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41AF8-411D-4F24-8F6E-EE44DFA85F0D}">
      <dgm:prSet custT="1"/>
      <dgm:spPr/>
      <dgm:t>
        <a:bodyPr/>
        <a:lstStyle/>
        <a:p>
          <a:pPr rtl="0"/>
          <a:r>
            <a:rPr lang="en-US" sz="2000" b="1" i="1" dirty="0"/>
            <a:t>Dr. Heba Abdelsattar</a:t>
          </a:r>
          <a:endParaRPr lang="en-US" sz="2000" dirty="0"/>
        </a:p>
      </dgm:t>
    </dgm:pt>
    <dgm:pt modelId="{F5AB8F21-3FC0-42F8-A7FA-0EB4075D7C5A}" type="parTrans" cxnId="{8BD50C9B-3C52-4335-83DE-73CD0ECEC9F0}">
      <dgm:prSet/>
      <dgm:spPr/>
      <dgm:t>
        <a:bodyPr/>
        <a:lstStyle/>
        <a:p>
          <a:endParaRPr lang="en-US"/>
        </a:p>
      </dgm:t>
    </dgm:pt>
    <dgm:pt modelId="{5E955245-4A31-480F-8DEE-F89E00492D5D}" type="sibTrans" cxnId="{8BD50C9B-3C52-4335-83DE-73CD0ECEC9F0}">
      <dgm:prSet/>
      <dgm:spPr/>
      <dgm:t>
        <a:bodyPr/>
        <a:lstStyle/>
        <a:p>
          <a:endParaRPr lang="en-US"/>
        </a:p>
      </dgm:t>
    </dgm:pt>
    <dgm:pt modelId="{D692FEC0-8851-45AD-A954-CE2C52E06F40}" type="pres">
      <dgm:prSet presAssocID="{BA01CB92-6AF7-464B-BE96-818C83B02B7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47D22AA-8E58-48C1-8BEC-069528FEBFC4}" type="pres">
      <dgm:prSet presAssocID="{4A841AF8-411D-4F24-8F6E-EE44DFA85F0D}" presName="circle1" presStyleLbl="node1" presStyleIdx="0" presStyleCnt="1"/>
      <dgm:spPr/>
    </dgm:pt>
    <dgm:pt modelId="{F75A93D1-8CDC-4D66-8988-9FBEED49227D}" type="pres">
      <dgm:prSet presAssocID="{4A841AF8-411D-4F24-8F6E-EE44DFA85F0D}" presName="space" presStyleCnt="0"/>
      <dgm:spPr/>
    </dgm:pt>
    <dgm:pt modelId="{1D57AFC3-404B-41C8-80F6-18100DBA7D0A}" type="pres">
      <dgm:prSet presAssocID="{4A841AF8-411D-4F24-8F6E-EE44DFA85F0D}" presName="rect1" presStyleLbl="alignAcc1" presStyleIdx="0" presStyleCnt="1" custLinFactNeighborY="-3175"/>
      <dgm:spPr/>
    </dgm:pt>
    <dgm:pt modelId="{25C4000C-D854-496B-8CAC-D3353D479BA7}" type="pres">
      <dgm:prSet presAssocID="{4A841AF8-411D-4F24-8F6E-EE44DFA85F0D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61AF08E-51A0-4B6F-B9A7-0334444A0540}" type="presOf" srcId="{4A841AF8-411D-4F24-8F6E-EE44DFA85F0D}" destId="{25C4000C-D854-496B-8CAC-D3353D479BA7}" srcOrd="1" destOrd="0" presId="urn:microsoft.com/office/officeart/2005/8/layout/target3"/>
    <dgm:cxn modelId="{8BD50C9B-3C52-4335-83DE-73CD0ECEC9F0}" srcId="{BA01CB92-6AF7-464B-BE96-818C83B02B75}" destId="{4A841AF8-411D-4F24-8F6E-EE44DFA85F0D}" srcOrd="0" destOrd="0" parTransId="{F5AB8F21-3FC0-42F8-A7FA-0EB4075D7C5A}" sibTransId="{5E955245-4A31-480F-8DEE-F89E00492D5D}"/>
    <dgm:cxn modelId="{277649D1-0CB0-41C9-92E9-FC035383CFCC}" type="presOf" srcId="{4A841AF8-411D-4F24-8F6E-EE44DFA85F0D}" destId="{1D57AFC3-404B-41C8-80F6-18100DBA7D0A}" srcOrd="0" destOrd="0" presId="urn:microsoft.com/office/officeart/2005/8/layout/target3"/>
    <dgm:cxn modelId="{8D123DDA-1980-4719-B6C1-2314175B9975}" type="presOf" srcId="{BA01CB92-6AF7-464B-BE96-818C83B02B75}" destId="{D692FEC0-8851-45AD-A954-CE2C52E06F40}" srcOrd="0" destOrd="0" presId="urn:microsoft.com/office/officeart/2005/8/layout/target3"/>
    <dgm:cxn modelId="{D07D8A56-C9F3-4576-B05B-C6708140F144}" type="presParOf" srcId="{D692FEC0-8851-45AD-A954-CE2C52E06F40}" destId="{247D22AA-8E58-48C1-8BEC-069528FEBFC4}" srcOrd="0" destOrd="0" presId="urn:microsoft.com/office/officeart/2005/8/layout/target3"/>
    <dgm:cxn modelId="{34398590-00B4-493F-9B71-1891E1304EB4}" type="presParOf" srcId="{D692FEC0-8851-45AD-A954-CE2C52E06F40}" destId="{F75A93D1-8CDC-4D66-8988-9FBEED49227D}" srcOrd="1" destOrd="0" presId="urn:microsoft.com/office/officeart/2005/8/layout/target3"/>
    <dgm:cxn modelId="{77AD82C0-40E7-41B5-94D6-A467149781F5}" type="presParOf" srcId="{D692FEC0-8851-45AD-A954-CE2C52E06F40}" destId="{1D57AFC3-404B-41C8-80F6-18100DBA7D0A}" srcOrd="2" destOrd="0" presId="urn:microsoft.com/office/officeart/2005/8/layout/target3"/>
    <dgm:cxn modelId="{20846826-956A-41D8-971C-82251E0E0528}" type="presParOf" srcId="{D692FEC0-8851-45AD-A954-CE2C52E06F40}" destId="{25C4000C-D854-496B-8CAC-D3353D479BA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D22AA-8E58-48C1-8BEC-069528FEBFC4}">
      <dsp:nvSpPr>
        <dsp:cNvPr id="0" name=""/>
        <dsp:cNvSpPr/>
      </dsp:nvSpPr>
      <dsp:spPr>
        <a:xfrm>
          <a:off x="0" y="0"/>
          <a:ext cx="457200" cy="457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7AFC3-404B-41C8-80F6-18100DBA7D0A}">
      <dsp:nvSpPr>
        <dsp:cNvPr id="0" name=""/>
        <dsp:cNvSpPr/>
      </dsp:nvSpPr>
      <dsp:spPr>
        <a:xfrm>
          <a:off x="228599" y="0"/>
          <a:ext cx="2667000" cy="45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Dr. Heba Abdelsattar</a:t>
          </a:r>
          <a:endParaRPr lang="en-US" sz="2000" kern="1200" dirty="0"/>
        </a:p>
      </dsp:txBody>
      <dsp:txXfrm>
        <a:off x="228599" y="0"/>
        <a:ext cx="2667000" cy="45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DA1BE-8E94-4800-AA0B-5541FBED0CD8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9A1CF-19FA-4108-9BBD-BD934162D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9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0B23857-C98D-A2BF-FC8C-59E2E9F36E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>
                <a:latin typeface="Tahoma" panose="020B0604030504040204" pitchFamily="34" charset="0"/>
              </a:rPr>
              <a:t>HBC608HBC608</a:t>
            </a:r>
          </a:p>
        </p:txBody>
      </p:sp>
      <p:sp>
        <p:nvSpPr>
          <p:cNvPr id="61443" name="Rectangle 6">
            <a:extLst>
              <a:ext uri="{FF2B5EF4-FFF2-40B4-BE49-F238E27FC236}">
                <a16:creationId xmlns:a16="http://schemas.microsoft.com/office/drawing/2014/main" id="{29C1245D-C571-4B22-2150-20AC6A3817D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>
                <a:latin typeface="Tahoma" panose="020B0604030504040204" pitchFamily="34" charset="0"/>
              </a:rPr>
              <a:t>Finance NotesFinance notes</a:t>
            </a: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3252F85F-1C12-14AD-C61E-B9A3DBD34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35285B-6925-4A75-A131-AF7D43E79C0A}" type="slidenum">
              <a:rPr lang="en-AU" altLang="en-US">
                <a:latin typeface="Tahoma" panose="020B0604030504040204" pitchFamily="34" charset="0"/>
              </a:rPr>
              <a:pPr eaLnBrk="1" hangingPunct="1"/>
              <a:t>10</a:t>
            </a:fld>
            <a:endParaRPr lang="en-AU" altLang="en-US">
              <a:latin typeface="Tahoma" panose="020B0604030504040204" pitchFamily="34" charset="0"/>
            </a:endParaRPr>
          </a:p>
        </p:txBody>
      </p:sp>
      <p:sp>
        <p:nvSpPr>
          <p:cNvPr id="61445" name="Rectangle 2">
            <a:extLst>
              <a:ext uri="{FF2B5EF4-FFF2-40B4-BE49-F238E27FC236}">
                <a16:creationId xmlns:a16="http://schemas.microsoft.com/office/drawing/2014/main" id="{23852BCF-0C30-7F5A-B27B-86B29E267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>
                <a:latin typeface="Tahoma" panose="020B0604030504040204" pitchFamily="34" charset="0"/>
              </a:rPr>
              <a:t>HBC608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8CDDDD5A-1E0F-5567-D3AB-4583612781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>
                <a:latin typeface="Tahoma" panose="020B0604030504040204" pitchFamily="34" charset="0"/>
              </a:rPr>
              <a:t>Finance notes</a:t>
            </a:r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4190B3D5-AE7D-9F24-AC06-A73451B29F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E4E9A3-C616-4997-BB1A-3618CBC5184D}" type="slidenum">
              <a:rPr lang="en-AU" altLang="en-US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AU" altLang="en-US">
              <a:latin typeface="Tahoma" panose="020B0604030504040204" pitchFamily="34" charset="0"/>
            </a:endParaRPr>
          </a:p>
        </p:txBody>
      </p:sp>
      <p:sp>
        <p:nvSpPr>
          <p:cNvPr id="61448" name="Rectangle 2">
            <a:extLst>
              <a:ext uri="{FF2B5EF4-FFF2-40B4-BE49-F238E27FC236}">
                <a16:creationId xmlns:a16="http://schemas.microsoft.com/office/drawing/2014/main" id="{EA6B7135-2582-31F3-1D16-EAE2C42CF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9" name="Rectangle 3">
            <a:extLst>
              <a:ext uri="{FF2B5EF4-FFF2-40B4-BE49-F238E27FC236}">
                <a16:creationId xmlns:a16="http://schemas.microsoft.com/office/drawing/2014/main" id="{885FBABE-142E-4B0B-6275-2A8DF34BE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62" name="Header Placeholder 1">
            <a:extLst>
              <a:ext uri="{FF2B5EF4-FFF2-40B4-BE49-F238E27FC236}">
                <a16:creationId xmlns:a16="http://schemas.microsoft.com/office/drawing/2014/main" id="{4C3CF0A4-A376-E705-D195-5BC04AEABEF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>
                <a:latin typeface="Tahoma" pitchFamily="34" charset="0"/>
              </a:rPr>
              <a:t>ECON582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27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2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7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012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65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7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6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3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2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27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7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4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70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9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668635-F8A0-4F0F-8D05-76757E8801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27B14C-B29A-480E-BDB7-1C89BA78C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0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heba.abdelmawdood@fcom.edu.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FA0F-1E6E-63B1-1D62-C4A2FAB26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effectLst/>
                <a:latin typeface="Trade Gothic Next Heavy" panose="020F0502020204030204" pitchFamily="34" charset="0"/>
                <a:ea typeface="Calibri" panose="020F0502020204030204" pitchFamily="34" charset="0"/>
              </a:rPr>
              <a:t>Economic Feasibility Studies</a:t>
            </a:r>
            <a:endParaRPr lang="en-GB" sz="11500" dirty="0">
              <a:latin typeface="Trade Gothic Next Heavy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AB198-EB8B-0361-B30D-04E5BC29AA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ade Gothic Next Heavy" panose="020F0502020204030204" pitchFamily="34" charset="0"/>
                <a:cs typeface="+mj-cs"/>
              </a:rPr>
              <a:t>Dr.</a:t>
            </a:r>
            <a:r>
              <a:rPr lang="en-GB" sz="20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ade Gothic Next Heavy" panose="020F0502020204030204" pitchFamily="34" charset="0"/>
                <a:cs typeface="+mj-cs"/>
              </a:rPr>
              <a:t> Heba </a:t>
            </a:r>
            <a:r>
              <a:rPr lang="en-GB" sz="200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ade Gothic Next Heavy" panose="020F0502020204030204" pitchFamily="34" charset="0"/>
                <a:cs typeface="+mj-cs"/>
              </a:rPr>
              <a:t>Abdelsattar</a:t>
            </a:r>
            <a:endParaRPr lang="en-GB" sz="20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rade Gothic Next Heavy" panose="020F0502020204030204" pitchFamily="34" charset="0"/>
              <a:cs typeface="+mj-cs"/>
            </a:endParaRPr>
          </a:p>
          <a:p>
            <a:r>
              <a:rPr lang="en-US" sz="20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ade Gothic Next Heavy" panose="020F0502020204030204" pitchFamily="34" charset="0"/>
                <a:cs typeface="+mj-cs"/>
              </a:rPr>
              <a:t>Lecturer in </a:t>
            </a:r>
            <a:r>
              <a:rPr lang="en-US" sz="200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ade Gothic Next Heavy" panose="020F0502020204030204" pitchFamily="34" charset="0"/>
                <a:cs typeface="+mj-cs"/>
              </a:rPr>
              <a:t>EconomicsPhD</a:t>
            </a:r>
            <a:r>
              <a:rPr lang="en-US" sz="20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ade Gothic Next Heavy" panose="020F0502020204030204" pitchFamily="34" charset="0"/>
                <a:cs typeface="+mj-cs"/>
              </a:rPr>
              <a:t> in Economics, Swansea University, United Kingdom.</a:t>
            </a:r>
            <a:endParaRPr lang="en-GB" sz="20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rade Gothic Next Heavy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406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F2AD98FD-3F45-933C-ED5B-1F3B25083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3514" y="719667"/>
            <a:ext cx="7543800" cy="16764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A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Now it’s over for today. Do you have any question?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2772" name="Picture 4" descr="MCBD06663_0000[1]">
            <a:extLst>
              <a:ext uri="{FF2B5EF4-FFF2-40B4-BE49-F238E27FC236}">
                <a16:creationId xmlns:a16="http://schemas.microsoft.com/office/drawing/2014/main" id="{E5CBBFE5-369A-A9AE-B93F-CA752EC2B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72" y="2802466"/>
            <a:ext cx="3470327" cy="3064934"/>
          </a:xfr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187F978-0CE3-C6FB-3370-EDF27E65A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616085"/>
              </p:ext>
            </p:extLst>
          </p:nvPr>
        </p:nvGraphicFramePr>
        <p:xfrm>
          <a:off x="8007047" y="5638799"/>
          <a:ext cx="28956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44C4B7-013E-E6A6-BBB9-9F9C942E0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9000"/>
          </a:blip>
          <a:srcRect l="34792" t="28054" r="6384" b="13253"/>
          <a:stretch/>
        </p:blipFill>
        <p:spPr>
          <a:xfrm>
            <a:off x="3200400" y="1303867"/>
            <a:ext cx="6333067" cy="4250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688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2FD1-5462-DF78-459C-3B1D64C5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rade Gothic Next Heavy" panose="020F0502020204030204" pitchFamily="34" charset="0"/>
              </a:rPr>
              <a:t>In today's Lecture................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B089-0EFC-D82B-B63F-8BC41BB3F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/>
              <a:t>Introduction (Me and you)</a:t>
            </a:r>
          </a:p>
          <a:p>
            <a:pPr>
              <a:buFontTx/>
              <a:buChar char="-"/>
            </a:pPr>
            <a:r>
              <a:rPr lang="en-GB" dirty="0"/>
              <a:t>Course Description: General Information</a:t>
            </a:r>
          </a:p>
          <a:p>
            <a:pPr>
              <a:buFontTx/>
              <a:buChar char="-"/>
            </a:pPr>
            <a:r>
              <a:rPr lang="en-GB" dirty="0"/>
              <a:t>Teaching Methods &amp; Assessment</a:t>
            </a:r>
          </a:p>
          <a:p>
            <a:pPr>
              <a:buFontTx/>
              <a:buChar char="-"/>
            </a:pPr>
            <a:r>
              <a:rPr lang="en-US" dirty="0"/>
              <a:t>A Brief Introduction to the course</a:t>
            </a:r>
          </a:p>
          <a:p>
            <a:pPr>
              <a:buFontTx/>
              <a:buChar char="-"/>
            </a:pPr>
            <a:r>
              <a:rPr lang="en-US" dirty="0"/>
              <a:t>Course Contents at a Glance: proposed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0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ACEF-E0E2-CA3B-66B4-9507016F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ade Gothic Next Heavy" panose="020F0502020204030204" pitchFamily="34" charset="0"/>
              </a:rPr>
              <a:t>Who is </a:t>
            </a:r>
            <a:r>
              <a:rPr lang="en-US" dirty="0" err="1">
                <a:latin typeface="Trade Gothic Next Heavy" panose="020F0502020204030204" pitchFamily="34" charset="0"/>
              </a:rPr>
              <a:t>Dr.Heba</a:t>
            </a:r>
            <a:r>
              <a:rPr lang="en-US" dirty="0">
                <a:latin typeface="Trade Gothic Next Heavy" panose="020F0502020204030204" pitchFamily="34" charset="0"/>
              </a:rPr>
              <a:t> Abdelsattar?</a:t>
            </a:r>
            <a:endParaRPr lang="en-GB" dirty="0">
              <a:latin typeface="Trade Gothic Next Heav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D342-9FD4-2A81-53D0-B42E707E7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 Bachelor’s degree in Economics, Excellent with Honor - Benha University.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Mater in Economics,  Very good, Cairo University – Faculty of Economics and Political Science.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Doctor of Philosophy in Economics, Swansea University-United Kingdom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62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63FE-0704-F607-AA9C-629A6CBA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84704"/>
            <a:ext cx="10515600" cy="1325563"/>
          </a:xfrm>
        </p:spPr>
        <p:txBody>
          <a:bodyPr/>
          <a:lstStyle/>
          <a:p>
            <a:r>
              <a:rPr lang="en-GB" dirty="0">
                <a:latin typeface="Trade Gothic Next Heavy" panose="020F0502020204030204" pitchFamily="34" charset="0"/>
              </a:rPr>
              <a:t>Course Description: 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F40DD-A796-1092-0AF6-43605B59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25625"/>
            <a:ext cx="10744200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- </a:t>
            </a:r>
            <a:r>
              <a:rPr lang="en-US" sz="2200" b="1" dirty="0">
                <a:latin typeface="Abadi" panose="020B0604020104020204" pitchFamily="34" charset="0"/>
              </a:rPr>
              <a:t>Course Title:-  </a:t>
            </a:r>
            <a:r>
              <a:rPr lang="en-GB" sz="2200" dirty="0">
                <a:latin typeface="Abadi" panose="020B0604020104020204" pitchFamily="34" charset="0"/>
              </a:rPr>
              <a:t>Economic Feasibility Studies</a:t>
            </a:r>
          </a:p>
          <a:p>
            <a:pPr marL="0" indent="0">
              <a:buNone/>
            </a:pPr>
            <a:r>
              <a:rPr lang="en-US" sz="2200" b="1" dirty="0">
                <a:latin typeface="Abadi" panose="020B0604020104020204" pitchFamily="34" charset="0"/>
              </a:rPr>
              <a:t>- Course Code</a:t>
            </a:r>
            <a:r>
              <a:rPr lang="en-US" sz="2200" dirty="0">
                <a:latin typeface="Abadi" panose="020B0604020104020204" pitchFamily="34" charset="0"/>
              </a:rPr>
              <a:t>:- </a:t>
            </a:r>
            <a:r>
              <a:rPr lang="en-GB" sz="2200" dirty="0">
                <a:latin typeface="Abadi" panose="020B0604020104020204" pitchFamily="34" charset="0"/>
              </a:rPr>
              <a:t>ECO413</a:t>
            </a:r>
          </a:p>
          <a:p>
            <a:pPr marL="0" indent="0">
              <a:buNone/>
            </a:pPr>
            <a:r>
              <a:rPr lang="en-US" sz="2200" dirty="0">
                <a:latin typeface="Abadi" panose="020B0604020104020204" pitchFamily="34" charset="0"/>
              </a:rPr>
              <a:t>- </a:t>
            </a:r>
            <a:r>
              <a:rPr lang="en-US" sz="2200" b="1" dirty="0">
                <a:latin typeface="Abadi" panose="020B0604020104020204" pitchFamily="34" charset="0"/>
              </a:rPr>
              <a:t>Instructor Email Address:- </a:t>
            </a:r>
            <a:r>
              <a:rPr lang="en-US" sz="2200" dirty="0"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heba.abdelmawdood@fcom.edu.eg</a:t>
            </a:r>
            <a:endParaRPr lang="en-US" sz="2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badi" panose="020B0604020104020204" pitchFamily="34" charset="0"/>
              </a:rPr>
              <a:t>- Each Lecture:- </a:t>
            </a:r>
            <a:r>
              <a:rPr lang="en-US" sz="2200" dirty="0">
                <a:latin typeface="Abadi" panose="020B0604020104020204" pitchFamily="34" charset="0"/>
              </a:rPr>
              <a:t>Theoretical: 2 hours per week.- Tutorial: 2 hours per week (except for the first week).</a:t>
            </a:r>
          </a:p>
          <a:p>
            <a:pPr marL="0" indent="0">
              <a:buNone/>
            </a:pPr>
            <a:r>
              <a:rPr lang="en-US" sz="2200" b="1" dirty="0">
                <a:latin typeface="Abadi" panose="020B0604020104020204" pitchFamily="34" charset="0"/>
              </a:rPr>
              <a:t>- Textbook: </a:t>
            </a:r>
            <a:r>
              <a:rPr lang="en-GB" sz="2200" dirty="0">
                <a:latin typeface="Abadi" panose="020B0604020104020204" pitchFamily="34" charset="0"/>
              </a:rPr>
              <a:t>PCH Publication (Ed), “Feasibility Study Preparation and Analysis Book”, PCH Publications, USA, 2011.</a:t>
            </a:r>
            <a:endParaRPr lang="en-US" sz="2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badi" panose="020B0604020104020204" pitchFamily="34" charset="0"/>
              </a:rPr>
              <a:t>Other References: selected materials such as:-</a:t>
            </a:r>
          </a:p>
          <a:p>
            <a:pPr marL="1252538" lvl="0" rtl="0">
              <a:buFont typeface="Times New Roman" panose="02020603050405020304" pitchFamily="18" charset="0"/>
              <a:buChar char="-"/>
            </a:pP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Asian Development Bank, </a:t>
            </a:r>
            <a:r>
              <a:rPr lang="en-GB" sz="2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Guidelines for Economic Analysis of Projects, revised edition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World Bank, 2000.</a:t>
            </a:r>
          </a:p>
          <a:p>
            <a:pPr marL="1252538" lvl="0">
              <a:buFont typeface="Times New Roman" panose="02020603050405020304" pitchFamily="18" charset="0"/>
              <a:buChar char="-"/>
            </a:pP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Harvard Institute of International Development (HIID), </a:t>
            </a:r>
            <a:r>
              <a:rPr lang="en-GB" sz="2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Manual of Appraisal of Development Expenditures,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Cambridge, USA, 2010. </a:t>
            </a:r>
          </a:p>
          <a:p>
            <a:pPr marL="1252538" lvl="0">
              <a:buFont typeface="Times New Roman" panose="02020603050405020304" pitchFamily="18" charset="0"/>
              <a:buChar char="-"/>
            </a:pP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</a:t>
            </a:r>
            <a:r>
              <a:rPr lang="en-GB" sz="22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Gittinger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 Analysis of Agriculture Projects” </a:t>
            </a:r>
            <a:r>
              <a:rPr lang="en-GB" sz="2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Johns Hopkins University Press, USA, 1982. </a:t>
            </a:r>
          </a:p>
          <a:p>
            <a:pPr marL="1252538"/>
            <a:r>
              <a:rPr lang="en-GB" sz="2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S. Curry and J. Weiss, </a:t>
            </a:r>
            <a:r>
              <a:rPr lang="en-GB" sz="22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Analysis in Development Countries,</a:t>
            </a:r>
            <a:r>
              <a:rPr lang="en-GB" sz="22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Palgrave Macmillan, 2005.</a:t>
            </a:r>
            <a:endParaRPr lang="en-US" sz="2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badi" panose="020B0604020104020204" pitchFamily="34" charset="0"/>
              </a:rPr>
              <a:t>Methods of Contact: </a:t>
            </a:r>
            <a:r>
              <a:rPr lang="en-US" sz="2200" dirty="0">
                <a:latin typeface="Abadi" panose="020B0604020104020204" pitchFamily="34" charset="0"/>
              </a:rPr>
              <a:t>Academic email only.</a:t>
            </a:r>
            <a:endParaRPr lang="en-GB" sz="2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9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9CFF-D988-7F3E-C967-3B04C987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rade Gothic Next Heavy" panose="020F0502020204030204" pitchFamily="34" charset="0"/>
              </a:rPr>
              <a:t>Teaching Method and Assessment Method</a:t>
            </a:r>
            <a:endParaRPr lang="en-GB" dirty="0">
              <a:latin typeface="Trade Gothic Next Heav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DA2C7-04F3-7907-6B19-D26C0A738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>
                <a:ln w="3175" cmpd="sng">
                  <a:noFill/>
                </a:ln>
                <a:latin typeface="Trade Gothic Next Heavy" panose="020F0502020204030204" pitchFamily="34" charset="0"/>
                <a:ea typeface="+mj-ea"/>
                <a:cs typeface="+mj-cs"/>
              </a:rPr>
              <a:t>Teaching Method </a:t>
            </a:r>
          </a:p>
          <a:p>
            <a:r>
              <a:rPr lang="en-US" dirty="0"/>
              <a:t>Lectures (interactive)(Notes are handed out to the students throughout the semester)</a:t>
            </a:r>
          </a:p>
          <a:p>
            <a:r>
              <a:rPr lang="en-US" dirty="0"/>
              <a:t>Class Exercise- All learning materials are available at the link:-https://bu.edu.eg/staff/hebaabdelmawgood</a:t>
            </a:r>
          </a:p>
          <a:p>
            <a:r>
              <a:rPr lang="en-US" dirty="0"/>
              <a:t>PDF versions of the books can download from the following link:-https://bu.edu.eg/staff/hebaabdelmawgood</a:t>
            </a:r>
          </a:p>
          <a:p>
            <a:r>
              <a:rPr lang="en-US" dirty="0"/>
              <a:t>Password for students to upload the files:- feasibiltygroup2024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21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2554-2C0E-80F7-C7D1-901358EA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GB" sz="3200" dirty="0">
                <a:latin typeface="Trade Gothic Next Heavy" panose="020F0502020204030204" pitchFamily="34" charset="0"/>
              </a:rPr>
              <a:t>Assessment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6176-C60B-48CF-3A6D-3E4FD93C0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Mid-term Exam (20%)</a:t>
            </a:r>
          </a:p>
          <a:p>
            <a:r>
              <a:rPr lang="en-GB" dirty="0"/>
              <a:t> Final Exam (60%)</a:t>
            </a:r>
          </a:p>
          <a:p>
            <a:r>
              <a:rPr lang="en-GB" dirty="0"/>
              <a:t>Quizzes (10%)</a:t>
            </a:r>
          </a:p>
          <a:p>
            <a:r>
              <a:rPr lang="en-GB" dirty="0"/>
              <a:t>Attendance and participation (10%)</a:t>
            </a:r>
          </a:p>
        </p:txBody>
      </p:sp>
    </p:spTree>
    <p:extLst>
      <p:ext uri="{BB962C8B-B14F-4D97-AF65-F5344CB8AC3E}">
        <p14:creationId xmlns:p14="http://schemas.microsoft.com/office/powerpoint/2010/main" val="1354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0239-7231-BE41-626D-E15A99C7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rade Gothic Next Heavy" panose="020F0502020204030204" pitchFamily="34" charset="0"/>
              </a:rPr>
              <a:t>Introduction to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1447-28AC-6F9C-C0DF-13E08D30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31314"/>
                </a:solidFill>
                <a:effectLst/>
                <a:latin typeface="Inter Var"/>
              </a:rPr>
              <a:t> Given the societal shift toward entrepreneurship, the demand for feasibility studies has risen dramatically.</a:t>
            </a:r>
          </a:p>
          <a:p>
            <a:r>
              <a:rPr lang="en-US" b="0" i="0" dirty="0">
                <a:solidFill>
                  <a:srgbClr val="131314"/>
                </a:solidFill>
                <a:effectLst/>
                <a:latin typeface="Inter Var"/>
              </a:rPr>
              <a:t>Therefore, this course aims to provide an overview of a feasibility study's major theoretical and practical aspects.</a:t>
            </a:r>
          </a:p>
          <a:p>
            <a:r>
              <a:rPr lang="en-GB" dirty="0"/>
              <a:t>This can be done through a step-by-step (well-structured) feasibility study.</a:t>
            </a:r>
          </a:p>
          <a:p>
            <a:r>
              <a:rPr lang="en-GB" dirty="0"/>
              <a:t>The seven sections of a feasibility study are dealt with in depth.</a:t>
            </a:r>
          </a:p>
        </p:txBody>
      </p:sp>
    </p:spTree>
    <p:extLst>
      <p:ext uri="{BB962C8B-B14F-4D97-AF65-F5344CB8AC3E}">
        <p14:creationId xmlns:p14="http://schemas.microsoft.com/office/powerpoint/2010/main" val="200208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0FD2-61DC-3D5D-2B25-CF0EC006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15066"/>
            <a:ext cx="9601196" cy="39454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/>
              <a:t>Week two: feasibility study’s basic concepts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What is a feasibility study? 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Why is it important to perform a feasibility study?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Components of the feasibility study. 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Three kinds of Studies (Investment Opportunity vs. Prefeasibility vs. Full-fledged Feasibility Study). 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What is an investment project?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 Project Life Cycle.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773DB0-1FED-1B2C-31FD-F6472343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067329"/>
            <a:ext cx="9601200" cy="94773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rade Gothic Next Heavy" panose="020F0502020204030204" pitchFamily="34" charset="0"/>
              </a:rPr>
              <a:t>Weekly plan</a:t>
            </a:r>
          </a:p>
        </p:txBody>
      </p:sp>
    </p:spTree>
    <p:extLst>
      <p:ext uri="{BB962C8B-B14F-4D97-AF65-F5344CB8AC3E}">
        <p14:creationId xmlns:p14="http://schemas.microsoft.com/office/powerpoint/2010/main" val="188390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0FD2-61DC-3D5D-2B25-CF0EC006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15066"/>
            <a:ext cx="9601196" cy="3945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/>
              <a:t>Week (3-11): feasibility study’s contents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What are the seven sections of a feasibility study? 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 Market analysis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 Technical analysis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 legal analysis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Organizational and managerial analysis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 Financial analysis</a:t>
            </a:r>
          </a:p>
          <a:p>
            <a:pPr marL="982663" indent="-271463">
              <a:buFont typeface="Wingdings" panose="05000000000000000000" pitchFamily="2" charset="2"/>
              <a:buChar char="q"/>
            </a:pPr>
            <a:r>
              <a:rPr lang="en-US" dirty="0"/>
              <a:t> feasibility study conclusion and project evaluation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773DB0-1FED-1B2C-31FD-F6472343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067329"/>
            <a:ext cx="9601200" cy="94773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rade Gothic Next Heavy" panose="020F0502020204030204" pitchFamily="34" charset="0"/>
              </a:rPr>
              <a:t>Weekly plan</a:t>
            </a:r>
          </a:p>
        </p:txBody>
      </p:sp>
    </p:spTree>
    <p:extLst>
      <p:ext uri="{BB962C8B-B14F-4D97-AF65-F5344CB8AC3E}">
        <p14:creationId xmlns:p14="http://schemas.microsoft.com/office/powerpoint/2010/main" val="1747148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63</TotalTime>
  <Words>564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Abadi</vt:lpstr>
      <vt:lpstr>Aptos</vt:lpstr>
      <vt:lpstr>Arial</vt:lpstr>
      <vt:lpstr>Arial Black</vt:lpstr>
      <vt:lpstr>Garamond</vt:lpstr>
      <vt:lpstr>Inter Var</vt:lpstr>
      <vt:lpstr>Tahoma</vt:lpstr>
      <vt:lpstr>Times New Roman</vt:lpstr>
      <vt:lpstr>Trade Gothic Next Heavy</vt:lpstr>
      <vt:lpstr>Wingdings</vt:lpstr>
      <vt:lpstr>Organic</vt:lpstr>
      <vt:lpstr>Economic Feasibility Studies</vt:lpstr>
      <vt:lpstr>In today's Lecture................</vt:lpstr>
      <vt:lpstr>Who is Dr.Heba Abdelsattar?</vt:lpstr>
      <vt:lpstr>Course Description: General Information</vt:lpstr>
      <vt:lpstr>Teaching Method and Assessment Method</vt:lpstr>
      <vt:lpstr>Assessment Method </vt:lpstr>
      <vt:lpstr>Introduction to the course</vt:lpstr>
      <vt:lpstr>Weekly plan</vt:lpstr>
      <vt:lpstr>Weekly plan</vt:lpstr>
      <vt:lpstr>Now it’s over for today. Do you have any question?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HEBA.ABDELMAWGOOD@fcom.bu.edu.eg</dc:creator>
  <cp:lastModifiedBy>HEBA.ABDELMAWGOOD@fcom.bu.edu.eg</cp:lastModifiedBy>
  <cp:revision>12</cp:revision>
  <dcterms:created xsi:type="dcterms:W3CDTF">2024-09-27T18:07:22Z</dcterms:created>
  <dcterms:modified xsi:type="dcterms:W3CDTF">2024-09-27T20:01:35Z</dcterms:modified>
</cp:coreProperties>
</file>